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5" r:id="rId5"/>
    <p:sldId id="259" r:id="rId6"/>
    <p:sldId id="260" r:id="rId7"/>
    <p:sldId id="262" r:id="rId8"/>
    <p:sldId id="263" r:id="rId9"/>
    <p:sldId id="261" r:id="rId10"/>
    <p:sldId id="264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6327"/>
  </p:normalViewPr>
  <p:slideViewPr>
    <p:cSldViewPr snapToGrid="0" snapToObjects="1">
      <p:cViewPr varScale="1">
        <p:scale>
          <a:sx n="123" d="100"/>
          <a:sy n="123" d="100"/>
        </p:scale>
        <p:origin x="6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17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092913-28CB-7441-B02A-17FFF2404B3A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0104AA-1A35-5E43-95BE-1FD764C0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27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You can replace it by your USA map plot.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0104AA-1A35-5E43-95BE-1FD764C001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078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double check my answers in my RMD file for question 6 and 7. If you agree, just copy that answers into PPT. If you don’t, you can add yours.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0104AA-1A35-5E43-95BE-1FD764C001E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58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4C3EF-5846-3248-8535-88C8AD2B6F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462587"/>
            <a:ext cx="8689976" cy="2509213"/>
          </a:xfrm>
        </p:spPr>
        <p:txBody>
          <a:bodyPr/>
          <a:lstStyle/>
          <a:p>
            <a:r>
              <a:rPr lang="en-US" dirty="0"/>
              <a:t>beer and brewery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B20489-24E9-1042-A0B1-83D3AD7E7A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0586" y="3429000"/>
            <a:ext cx="8689976" cy="1371599"/>
          </a:xfrm>
        </p:spPr>
        <p:txBody>
          <a:bodyPr/>
          <a:lstStyle/>
          <a:p>
            <a:r>
              <a:rPr lang="en-US" dirty="0"/>
              <a:t>AUTHOR: RENFENG WANG</a:t>
            </a:r>
          </a:p>
        </p:txBody>
      </p:sp>
    </p:spTree>
    <p:extLst>
      <p:ext uri="{BB962C8B-B14F-4D97-AF65-F5344CB8AC3E}">
        <p14:creationId xmlns:p14="http://schemas.microsoft.com/office/powerpoint/2010/main" val="367022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83D56C-64CB-594F-BE02-6EB7B8F4E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8" y="2154534"/>
            <a:ext cx="5526833" cy="32315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F67E6A-8399-8E4B-BB4B-BDDDE51BF029}"/>
              </a:ext>
            </a:extLst>
          </p:cNvPr>
          <p:cNvSpPr txBox="1"/>
          <p:nvPr/>
        </p:nvSpPr>
        <p:spPr>
          <a:xfrm>
            <a:off x="86388" y="5386106"/>
            <a:ext cx="117467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correlation coefficient for IBU and ABV before Imputation is 0.675 which indicates that there is a moderately positive linear relationship </a:t>
            </a:r>
            <a:br>
              <a:rPr lang="en-US" sz="1600" dirty="0"/>
            </a:br>
            <a:r>
              <a:rPr lang="en-US" sz="1600" dirty="0"/>
              <a:t>(i.e., as IBU increases ABV increases).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correlation coefficient for IBU and ABV after Imputation is 0.76 which indicates that there is a strong positive linear relationship. </a:t>
            </a:r>
          </a:p>
          <a:p>
            <a:r>
              <a:rPr lang="en-US" sz="1600" dirty="0"/>
              <a:t>     As we used linear regression method to impute the missing values, linear correlation coefficient increased.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BD2992-9BC3-F54D-966A-19CFCD540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275" y="2154534"/>
            <a:ext cx="6029168" cy="32315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C90AF9-D604-C245-A418-BFA1E7945CCD}"/>
              </a:ext>
            </a:extLst>
          </p:cNvPr>
          <p:cNvSpPr txBox="1"/>
          <p:nvPr/>
        </p:nvSpPr>
        <p:spPr>
          <a:xfrm>
            <a:off x="815882" y="1631073"/>
            <a:ext cx="4067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1600" dirty="0"/>
              <a:t>IBU VS ABV Before Imputation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E89049-1C10-5847-929A-3E7945E80C0F}"/>
              </a:ext>
            </a:extLst>
          </p:cNvPr>
          <p:cNvSpPr txBox="1"/>
          <p:nvPr/>
        </p:nvSpPr>
        <p:spPr>
          <a:xfrm>
            <a:off x="6620937" y="1631073"/>
            <a:ext cx="4067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1600" dirty="0"/>
              <a:t>IBU VS ABV After Imputation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DE6E98-03B3-2249-B0F8-F6B48B6305A3}"/>
              </a:ext>
            </a:extLst>
          </p:cNvPr>
          <p:cNvSpPr txBox="1"/>
          <p:nvPr/>
        </p:nvSpPr>
        <p:spPr>
          <a:xfrm>
            <a:off x="1521257" y="1046298"/>
            <a:ext cx="8462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Relationship between ABV and IBU</a:t>
            </a:r>
          </a:p>
        </p:txBody>
      </p:sp>
    </p:spTree>
    <p:extLst>
      <p:ext uri="{BB962C8B-B14F-4D97-AF65-F5344CB8AC3E}">
        <p14:creationId xmlns:p14="http://schemas.microsoft.com/office/powerpoint/2010/main" val="246579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6EAA57-B51D-E34E-840C-C862C84615B5}"/>
              </a:ext>
            </a:extLst>
          </p:cNvPr>
          <p:cNvSpPr txBox="1"/>
          <p:nvPr/>
        </p:nvSpPr>
        <p:spPr>
          <a:xfrm>
            <a:off x="-250894" y="152767"/>
            <a:ext cx="101791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Investigate ABV And IBU to Predict India Pale Ales and Other Styles of Ale by KNN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3E29A8-BF3A-D840-9636-29E1BCA24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916" y="2122181"/>
            <a:ext cx="6911604" cy="36997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D0EF7F-7BCC-F64B-A4A9-8277864AFFBC}"/>
              </a:ext>
            </a:extLst>
          </p:cNvPr>
          <p:cNvSpPr txBox="1"/>
          <p:nvPr/>
        </p:nvSpPr>
        <p:spPr>
          <a:xfrm>
            <a:off x="6297782" y="5950700"/>
            <a:ext cx="4681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572 India Pale Ales (IPA), 979 other styles of Ale (Ale).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087AA-71DB-9249-95BE-D18606141334}"/>
              </a:ext>
            </a:extLst>
          </p:cNvPr>
          <p:cNvSpPr txBox="1"/>
          <p:nvPr/>
        </p:nvSpPr>
        <p:spPr>
          <a:xfrm>
            <a:off x="0" y="1457162"/>
            <a:ext cx="50598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What is KNN ?</a:t>
            </a:r>
          </a:p>
          <a:p>
            <a:endParaRPr lang="en-US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" pitchFamily="2" charset="0"/>
              </a:rPr>
              <a:t>A KNN model is a way to classify a test set of data by certain characteristics based on an existing set of training data.</a:t>
            </a:r>
          </a:p>
          <a:p>
            <a:endParaRPr lang="en-US" sz="16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" pitchFamily="2" charset="0"/>
              </a:rPr>
              <a:t>In our case, we want to predict a beer style as either IPA or Ale based on its given ABV and IBU.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" pitchFamily="2" charset="0"/>
              </a:rPr>
              <a:t>It predicts by looking at the K nearest neighbors of given ABV and IBU points on the scatterplot.</a:t>
            </a:r>
          </a:p>
          <a:p>
            <a:endParaRPr lang="en-US" sz="1600" dirty="0">
              <a:latin typeface="Helvetica" pitchFamily="2" charset="0"/>
            </a:endParaRPr>
          </a:p>
          <a:p>
            <a:endParaRPr lang="en-US" sz="1600" dirty="0">
              <a:latin typeface="Helvetica" pitchFamily="2" charset="0"/>
            </a:endParaRPr>
          </a:p>
          <a:p>
            <a:endParaRPr lang="en-US" sz="1600" dirty="0">
              <a:latin typeface="Helvetica" pitchFamily="2" charset="0"/>
            </a:endParaRPr>
          </a:p>
          <a:p>
            <a:endParaRPr lang="en-US" sz="1600" dirty="0">
              <a:latin typeface="Helvetica" pitchFamily="2" charset="0"/>
            </a:endParaRPr>
          </a:p>
          <a:p>
            <a:endParaRPr lang="en-US" sz="1600" dirty="0">
              <a:latin typeface="Helvetica" pitchFamily="2" charset="0"/>
            </a:endParaRPr>
          </a:p>
          <a:p>
            <a:endParaRPr lang="en-US" sz="1600" dirty="0">
              <a:latin typeface="Helvetica" pitchFamily="2" charset="0"/>
            </a:endParaRPr>
          </a:p>
          <a:p>
            <a:endParaRPr lang="en-US" sz="1600" dirty="0">
              <a:latin typeface="Helvetica" pitchFamily="2" charset="0"/>
            </a:endParaRPr>
          </a:p>
          <a:p>
            <a:endParaRPr lang="en-US" sz="16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191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ECA247-1E0A-274F-A88A-D09C1BACD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46" y="2810473"/>
            <a:ext cx="6311920" cy="3379355"/>
          </a:xfrm>
          <a:prstGeom prst="rect">
            <a:avLst/>
          </a:prstGeo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68E9990-9866-9E45-81F1-2A4F90FA6F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256459"/>
              </p:ext>
            </p:extLst>
          </p:nvPr>
        </p:nvGraphicFramePr>
        <p:xfrm>
          <a:off x="483755" y="909472"/>
          <a:ext cx="5137728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2576">
                  <a:extLst>
                    <a:ext uri="{9D8B030D-6E8A-4147-A177-3AD203B41FA5}">
                      <a16:colId xmlns:a16="http://schemas.microsoft.com/office/drawing/2014/main" val="1777502968"/>
                    </a:ext>
                  </a:extLst>
                </a:gridCol>
                <a:gridCol w="1712576">
                  <a:extLst>
                    <a:ext uri="{9D8B030D-6E8A-4147-A177-3AD203B41FA5}">
                      <a16:colId xmlns:a16="http://schemas.microsoft.com/office/drawing/2014/main" val="1724300525"/>
                    </a:ext>
                  </a:extLst>
                </a:gridCol>
                <a:gridCol w="1712576">
                  <a:extLst>
                    <a:ext uri="{9D8B030D-6E8A-4147-A177-3AD203B41FA5}">
                      <a16:colId xmlns:a16="http://schemas.microsoft.com/office/drawing/2014/main" val="1572705025"/>
                    </a:ext>
                  </a:extLst>
                </a:gridCol>
              </a:tblGrid>
              <a:tr h="3269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K=5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Truly IPA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Truly 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631852"/>
                  </a:ext>
                </a:extLst>
              </a:tr>
              <a:tr h="3269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Classified as IPA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437476"/>
                  </a:ext>
                </a:extLst>
              </a:tr>
              <a:tr h="3269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Classified as 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80574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8239150-5E2A-8044-BF72-E63FE83839AB}"/>
              </a:ext>
            </a:extLst>
          </p:cNvPr>
          <p:cNvSpPr txBox="1"/>
          <p:nvPr/>
        </p:nvSpPr>
        <p:spPr>
          <a:xfrm>
            <a:off x="1006406" y="173548"/>
            <a:ext cx="10179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KNN Model Prediction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0C490AB4-855F-EC45-84A3-EFE6F3D88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7288927"/>
              </p:ext>
            </p:extLst>
          </p:nvPr>
        </p:nvGraphicFramePr>
        <p:xfrm>
          <a:off x="7097346" y="2214503"/>
          <a:ext cx="4223328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1664">
                  <a:extLst>
                    <a:ext uri="{9D8B030D-6E8A-4147-A177-3AD203B41FA5}">
                      <a16:colId xmlns:a16="http://schemas.microsoft.com/office/drawing/2014/main" val="3349847674"/>
                    </a:ext>
                  </a:extLst>
                </a:gridCol>
                <a:gridCol w="2111664">
                  <a:extLst>
                    <a:ext uri="{9D8B030D-6E8A-4147-A177-3AD203B41FA5}">
                      <a16:colId xmlns:a16="http://schemas.microsoft.com/office/drawing/2014/main" val="3242841188"/>
                    </a:ext>
                  </a:extLst>
                </a:gridCol>
              </a:tblGrid>
              <a:tr h="19688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402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79.35%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524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65.38%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3262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Specificity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86.38%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49220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6E8485C-A414-1545-9EB4-B15AB2837020}"/>
              </a:ext>
            </a:extLst>
          </p:cNvPr>
          <p:cNvSpPr txBox="1"/>
          <p:nvPr/>
        </p:nvSpPr>
        <p:spPr>
          <a:xfrm>
            <a:off x="6675841" y="4084651"/>
            <a:ext cx="50663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By shuffling test and training data 500 times, with K assigned from 1 to 30 during each shuffling, we can achieve the highest mean accuracy 79.8% when K=5.</a:t>
            </a:r>
          </a:p>
        </p:txBody>
      </p:sp>
    </p:spTree>
    <p:extLst>
      <p:ext uri="{BB962C8B-B14F-4D97-AF65-F5344CB8AC3E}">
        <p14:creationId xmlns:p14="http://schemas.microsoft.com/office/powerpoint/2010/main" val="1416098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C6C7F1A-6360-554F-8D5A-3EF0C667D919}"/>
              </a:ext>
            </a:extLst>
          </p:cNvPr>
          <p:cNvSpPr txBox="1"/>
          <p:nvPr/>
        </p:nvSpPr>
        <p:spPr>
          <a:xfrm>
            <a:off x="-146985" y="143474"/>
            <a:ext cx="101791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Investigate ABV And IBU to Predict India Pale Ales and Other Styles of Ale by Naïve Bayes Model</a:t>
            </a:r>
          </a:p>
        </p:txBody>
      </p:sp>
      <p:graphicFrame>
        <p:nvGraphicFramePr>
          <p:cNvPr id="5" name="Table 8">
            <a:extLst>
              <a:ext uri="{FF2B5EF4-FFF2-40B4-BE49-F238E27FC236}">
                <a16:creationId xmlns:a16="http://schemas.microsoft.com/office/drawing/2014/main" id="{F2EFBCA0-2E0B-E440-82CB-C6C040A8BC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781528"/>
              </p:ext>
            </p:extLst>
          </p:nvPr>
        </p:nvGraphicFramePr>
        <p:xfrm>
          <a:off x="551074" y="4344639"/>
          <a:ext cx="4223328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1664">
                  <a:extLst>
                    <a:ext uri="{9D8B030D-6E8A-4147-A177-3AD203B41FA5}">
                      <a16:colId xmlns:a16="http://schemas.microsoft.com/office/drawing/2014/main" val="3349847674"/>
                    </a:ext>
                  </a:extLst>
                </a:gridCol>
                <a:gridCol w="2111664">
                  <a:extLst>
                    <a:ext uri="{9D8B030D-6E8A-4147-A177-3AD203B41FA5}">
                      <a16:colId xmlns:a16="http://schemas.microsoft.com/office/drawing/2014/main" val="3242841188"/>
                    </a:ext>
                  </a:extLst>
                </a:gridCol>
              </a:tblGrid>
              <a:tr h="19688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402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79.40%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524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67.05%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3262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Specificity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86.66%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49220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8948724-2483-1944-B239-2BE2B5CF9AD2}"/>
              </a:ext>
            </a:extLst>
          </p:cNvPr>
          <p:cNvSpPr txBox="1"/>
          <p:nvPr/>
        </p:nvSpPr>
        <p:spPr>
          <a:xfrm>
            <a:off x="5512058" y="4668280"/>
            <a:ext cx="65310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By shuffling test and training data 500 times, we can achieve the mean accuracy 79.4% when Naïve Bayes model was used.</a:t>
            </a:r>
          </a:p>
          <a:p>
            <a:endParaRPr lang="en-US" sz="1600" dirty="0"/>
          </a:p>
          <a:p>
            <a:r>
              <a:rPr lang="en-US" sz="1600" dirty="0"/>
              <a:t>Both KNN and Naïve Bayes models gave us the similar results by comparing two metric charts.</a:t>
            </a:r>
          </a:p>
          <a:p>
            <a:endParaRPr lang="en-US" sz="16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E07EFFE-23CA-C447-A27A-E4EEDCC07E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849464"/>
              </p:ext>
            </p:extLst>
          </p:nvPr>
        </p:nvGraphicFramePr>
        <p:xfrm>
          <a:off x="374331" y="1964721"/>
          <a:ext cx="5137728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2576">
                  <a:extLst>
                    <a:ext uri="{9D8B030D-6E8A-4147-A177-3AD203B41FA5}">
                      <a16:colId xmlns:a16="http://schemas.microsoft.com/office/drawing/2014/main" val="1777502968"/>
                    </a:ext>
                  </a:extLst>
                </a:gridCol>
                <a:gridCol w="1712576">
                  <a:extLst>
                    <a:ext uri="{9D8B030D-6E8A-4147-A177-3AD203B41FA5}">
                      <a16:colId xmlns:a16="http://schemas.microsoft.com/office/drawing/2014/main" val="1724300525"/>
                    </a:ext>
                  </a:extLst>
                </a:gridCol>
                <a:gridCol w="1712576">
                  <a:extLst>
                    <a:ext uri="{9D8B030D-6E8A-4147-A177-3AD203B41FA5}">
                      <a16:colId xmlns:a16="http://schemas.microsoft.com/office/drawing/2014/main" val="1572705025"/>
                    </a:ext>
                  </a:extLst>
                </a:gridCol>
              </a:tblGrid>
              <a:tr h="32692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Truly IPA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Truly 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631852"/>
                  </a:ext>
                </a:extLst>
              </a:tr>
              <a:tr h="3269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Classified as IPA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437476"/>
                  </a:ext>
                </a:extLst>
              </a:tr>
              <a:tr h="3269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Classified as 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805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6851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858C33-9BCF-7D4A-9A3F-38C85506C26A}"/>
              </a:ext>
            </a:extLst>
          </p:cNvPr>
          <p:cNvSpPr txBox="1"/>
          <p:nvPr/>
        </p:nvSpPr>
        <p:spPr>
          <a:xfrm>
            <a:off x="649112" y="1114589"/>
            <a:ext cx="777791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Let’s look at the current Budweiser beers in the market along with their ABV and IBU. Here is the list of Budweiser beers.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Budweiser - 5.0% ABV, 12 IBU.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Budweiser Nitro Gold – 5.0% ABV, 0 IBU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Budweiser Select – 4.3% ABV, 11 IBU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Budweiser Select 55 – 2.4% ABV, 0 IBU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Budweiser </a:t>
            </a:r>
            <a:r>
              <a:rPr lang="en-US" dirty="0" err="1"/>
              <a:t>Chelada</a:t>
            </a:r>
            <a:r>
              <a:rPr lang="en-US" dirty="0"/>
              <a:t> – 4.2% ABV,  0 IBU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Budweiser Zero – 0% ABV, 0 IBU</a:t>
            </a:r>
          </a:p>
          <a:p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31C813-781B-DF47-A435-0F7547235BC1}"/>
              </a:ext>
            </a:extLst>
          </p:cNvPr>
          <p:cNvSpPr txBox="1"/>
          <p:nvPr/>
        </p:nvSpPr>
        <p:spPr>
          <a:xfrm>
            <a:off x="1006406" y="173548"/>
            <a:ext cx="10179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Budweiser Products Further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6FD31-E4DC-E04B-9F92-9D33D7A32076}"/>
              </a:ext>
            </a:extLst>
          </p:cNvPr>
          <p:cNvSpPr txBox="1"/>
          <p:nvPr/>
        </p:nvSpPr>
        <p:spPr>
          <a:xfrm>
            <a:off x="649112" y="4025400"/>
            <a:ext cx="653100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It’s clear that Budweiser’s current beers in the market targets the people who love to drink low alcohol content and low bitterness beers.</a:t>
            </a:r>
          </a:p>
          <a:p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39A5D-DBEB-C047-A3DF-2F52283EA0AB}"/>
              </a:ext>
            </a:extLst>
          </p:cNvPr>
          <p:cNvSpPr txBox="1"/>
          <p:nvPr/>
        </p:nvSpPr>
        <p:spPr>
          <a:xfrm>
            <a:off x="779317" y="5429239"/>
            <a:ext cx="4814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Well, let we look for a marketing strategy by using our beer data.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89115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FBDE97-C446-934C-9FC9-5FC003D81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60" y="1714501"/>
            <a:ext cx="5874078" cy="31484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F26853-E8DE-604E-940A-A82580078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538" y="1612052"/>
            <a:ext cx="6067940" cy="32523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05CDE1-BF59-E047-B3BB-7B7E399D8F64}"/>
              </a:ext>
            </a:extLst>
          </p:cNvPr>
          <p:cNvSpPr txBox="1"/>
          <p:nvPr/>
        </p:nvSpPr>
        <p:spPr>
          <a:xfrm>
            <a:off x="1006406" y="173548"/>
            <a:ext cx="10179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Budweiser’s Market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0D384D-27B6-4140-8077-7197A8C5F909}"/>
              </a:ext>
            </a:extLst>
          </p:cNvPr>
          <p:cNvSpPr txBox="1"/>
          <p:nvPr/>
        </p:nvSpPr>
        <p:spPr>
          <a:xfrm>
            <a:off x="1006407" y="4864406"/>
            <a:ext cx="101791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assume that the mean ABV and IBU in each state represent consumers’ tastes.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states with low mean ABV and IBU are the ones that Budweiser should focus 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From the graphics above, these states include Utah, Arkansas, Wisconsin and Wyoming.</a:t>
            </a:r>
          </a:p>
        </p:txBody>
      </p:sp>
    </p:spTree>
    <p:extLst>
      <p:ext uri="{BB962C8B-B14F-4D97-AF65-F5344CB8AC3E}">
        <p14:creationId xmlns:p14="http://schemas.microsoft.com/office/powerpoint/2010/main" val="112147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BD0E7D-EE8F-6A4F-88CC-DE057F00C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631" y="1119396"/>
            <a:ext cx="9481930" cy="5167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1F83E9-AB68-BF4F-8DD4-FCAF6F13008C}"/>
              </a:ext>
            </a:extLst>
          </p:cNvPr>
          <p:cNvSpPr txBox="1"/>
          <p:nvPr/>
        </p:nvSpPr>
        <p:spPr>
          <a:xfrm>
            <a:off x="9705561" y="1646764"/>
            <a:ext cx="244625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0513" indent="-176213">
              <a:buFont typeface="Arial" panose="020B0604020202020204" pitchFamily="34" charset="0"/>
              <a:buChar char="•"/>
            </a:pPr>
            <a:r>
              <a:rPr lang="en-US" sz="1600" dirty="0"/>
              <a:t>Colorado (47) has the most breweries.</a:t>
            </a:r>
          </a:p>
          <a:p>
            <a:pPr marL="290513" indent="-290513"/>
            <a:endParaRPr lang="en-US" sz="1600" dirty="0"/>
          </a:p>
          <a:p>
            <a:pPr marL="290513" indent="-176213">
              <a:buFont typeface="Arial" panose="020B0604020202020204" pitchFamily="34" charset="0"/>
              <a:buChar char="•"/>
            </a:pPr>
            <a:r>
              <a:rPr lang="en-US" sz="1600" dirty="0"/>
              <a:t>California (39), Michigan (32), </a:t>
            </a:r>
          </a:p>
          <a:p>
            <a:pPr marL="290513" indent="-290513"/>
            <a:r>
              <a:rPr lang="en-US" sz="1600" dirty="0"/>
              <a:t>     Oregon (29) and </a:t>
            </a:r>
            <a:br>
              <a:rPr lang="en-US" sz="1600" dirty="0"/>
            </a:br>
            <a:r>
              <a:rPr lang="en-US" sz="1600" dirty="0"/>
              <a:t>Texas (28) </a:t>
            </a:r>
            <a:br>
              <a:rPr lang="en-US" sz="1600" dirty="0"/>
            </a:br>
            <a:r>
              <a:rPr lang="en-US" sz="1600" dirty="0"/>
              <a:t>are the next top four states with max breweries.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331E34-3C02-9049-B256-3240216A3C76}"/>
              </a:ext>
            </a:extLst>
          </p:cNvPr>
          <p:cNvSpPr txBox="1"/>
          <p:nvPr/>
        </p:nvSpPr>
        <p:spPr>
          <a:xfrm>
            <a:off x="2688040" y="278297"/>
            <a:ext cx="7100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Number of Breweries In Each State</a:t>
            </a:r>
          </a:p>
        </p:txBody>
      </p:sp>
    </p:spTree>
    <p:extLst>
      <p:ext uri="{BB962C8B-B14F-4D97-AF65-F5344CB8AC3E}">
        <p14:creationId xmlns:p14="http://schemas.microsoft.com/office/powerpoint/2010/main" val="1718807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2ACE34-022F-584B-8EFE-1C590540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613" y="1146966"/>
            <a:ext cx="8535684" cy="45640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DB2E1E-2B37-BD4A-903A-72E5B9F4CAE1}"/>
              </a:ext>
            </a:extLst>
          </p:cNvPr>
          <p:cNvSpPr txBox="1"/>
          <p:nvPr/>
        </p:nvSpPr>
        <p:spPr>
          <a:xfrm>
            <a:off x="345291" y="5918834"/>
            <a:ext cx="10617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1600" dirty="0"/>
              <a:t>There are 1005 missing values in IBU column and 62 missing values in ABV column. </a:t>
            </a:r>
          </a:p>
          <a:p>
            <a:pPr marL="114300"/>
            <a:r>
              <a:rPr lang="en-US" sz="1600" dirty="0"/>
              <a:t>Linear regression was used here as data imputation method to replace the missing values instead of simply removing them.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515708-6F4F-AA46-8CD4-9C7A020D6516}"/>
              </a:ext>
            </a:extLst>
          </p:cNvPr>
          <p:cNvSpPr txBox="1"/>
          <p:nvPr/>
        </p:nvSpPr>
        <p:spPr>
          <a:xfrm>
            <a:off x="2812732" y="311725"/>
            <a:ext cx="5574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Addressing The Missing Data</a:t>
            </a:r>
          </a:p>
        </p:txBody>
      </p:sp>
    </p:spTree>
    <p:extLst>
      <p:ext uri="{BB962C8B-B14F-4D97-AF65-F5344CB8AC3E}">
        <p14:creationId xmlns:p14="http://schemas.microsoft.com/office/powerpoint/2010/main" val="3338478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86A0E0-C4EC-434B-A85D-9047EB722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68" y="1136574"/>
            <a:ext cx="8553991" cy="45848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43A6A7-3D0F-D643-9AAA-0D5EED7CC543}"/>
              </a:ext>
            </a:extLst>
          </p:cNvPr>
          <p:cNvSpPr txBox="1"/>
          <p:nvPr/>
        </p:nvSpPr>
        <p:spPr>
          <a:xfrm>
            <a:off x="532329" y="5927818"/>
            <a:ext cx="7416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1600" dirty="0"/>
              <a:t>There are five missing values in beer style column. </a:t>
            </a:r>
          </a:p>
          <a:p>
            <a:pPr marL="114300"/>
            <a:r>
              <a:rPr lang="en-US" sz="1600" dirty="0"/>
              <a:t>These missing values were replaced by real data found on their brewery websites.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DC4A6B-5610-344F-8BD1-29AE73B927A1}"/>
              </a:ext>
            </a:extLst>
          </p:cNvPr>
          <p:cNvSpPr txBox="1"/>
          <p:nvPr/>
        </p:nvSpPr>
        <p:spPr>
          <a:xfrm>
            <a:off x="2812732" y="311725"/>
            <a:ext cx="5574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Addressing The Missing Data</a:t>
            </a:r>
          </a:p>
        </p:txBody>
      </p:sp>
    </p:spTree>
    <p:extLst>
      <p:ext uri="{BB962C8B-B14F-4D97-AF65-F5344CB8AC3E}">
        <p14:creationId xmlns:p14="http://schemas.microsoft.com/office/powerpoint/2010/main" val="1746977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116F0F-C808-134A-B530-BEDB5898F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3" y="1293971"/>
            <a:ext cx="9163224" cy="52349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A25849-E15A-B74C-9FA1-F521ECF76BF7}"/>
              </a:ext>
            </a:extLst>
          </p:cNvPr>
          <p:cNvSpPr txBox="1"/>
          <p:nvPr/>
        </p:nvSpPr>
        <p:spPr>
          <a:xfrm>
            <a:off x="9456670" y="2549267"/>
            <a:ext cx="25645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1600" dirty="0"/>
              <a:t>Washington DC and Kentucky have the highest median ABV values which are 6.25%.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DF4112-56D2-3C4C-8286-4874C4E1C88C}"/>
              </a:ext>
            </a:extLst>
          </p:cNvPr>
          <p:cNvSpPr/>
          <p:nvPr/>
        </p:nvSpPr>
        <p:spPr>
          <a:xfrm>
            <a:off x="1748271" y="1585111"/>
            <a:ext cx="257174" cy="52349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48F9F3-4689-5140-8D17-E987EE2AC4FC}"/>
              </a:ext>
            </a:extLst>
          </p:cNvPr>
          <p:cNvSpPr/>
          <p:nvPr/>
        </p:nvSpPr>
        <p:spPr>
          <a:xfrm>
            <a:off x="3417872" y="1585716"/>
            <a:ext cx="257174" cy="52349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B6DE51-5FFD-8E42-BA6E-FC06CC6D8666}"/>
              </a:ext>
            </a:extLst>
          </p:cNvPr>
          <p:cNvSpPr txBox="1"/>
          <p:nvPr/>
        </p:nvSpPr>
        <p:spPr>
          <a:xfrm>
            <a:off x="2812732" y="311725"/>
            <a:ext cx="5574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Median ABV By State</a:t>
            </a:r>
          </a:p>
        </p:txBody>
      </p:sp>
    </p:spTree>
    <p:extLst>
      <p:ext uri="{BB962C8B-B14F-4D97-AF65-F5344CB8AC3E}">
        <p14:creationId xmlns:p14="http://schemas.microsoft.com/office/powerpoint/2010/main" val="1325291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7D1EF8-6784-4D45-8637-61260DFEA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76" y="1343783"/>
            <a:ext cx="8473029" cy="51331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E0D751-1DAD-CC46-AF0C-49CB93697AB8}"/>
              </a:ext>
            </a:extLst>
          </p:cNvPr>
          <p:cNvSpPr txBox="1"/>
          <p:nvPr/>
        </p:nvSpPr>
        <p:spPr>
          <a:xfrm>
            <a:off x="9222997" y="3685928"/>
            <a:ext cx="25645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1600" dirty="0"/>
              <a:t>West Virginia has the highest median IBU value 57.5.</a:t>
            </a:r>
            <a:endParaRPr lang="en-US" sz="16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C16152-1823-C541-B748-D252BE7F7B1F}"/>
              </a:ext>
            </a:extLst>
          </p:cNvPr>
          <p:cNvSpPr/>
          <p:nvPr/>
        </p:nvSpPr>
        <p:spPr>
          <a:xfrm>
            <a:off x="8424803" y="1483936"/>
            <a:ext cx="238990" cy="52349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4C247C-27D0-C243-8493-1FC5D2FC2A69}"/>
              </a:ext>
            </a:extLst>
          </p:cNvPr>
          <p:cNvSpPr txBox="1"/>
          <p:nvPr/>
        </p:nvSpPr>
        <p:spPr>
          <a:xfrm>
            <a:off x="2812732" y="311725"/>
            <a:ext cx="5574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Median IBU By State</a:t>
            </a:r>
          </a:p>
        </p:txBody>
      </p:sp>
    </p:spTree>
    <p:extLst>
      <p:ext uri="{BB962C8B-B14F-4D97-AF65-F5344CB8AC3E}">
        <p14:creationId xmlns:p14="http://schemas.microsoft.com/office/powerpoint/2010/main" val="1625966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0D79ED-5090-E742-BA82-49C7C42CD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22" y="1029193"/>
            <a:ext cx="8998828" cy="55799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0FAE6FB-81D8-704C-8656-947E1415FD8D}"/>
              </a:ext>
            </a:extLst>
          </p:cNvPr>
          <p:cNvSpPr/>
          <p:nvPr/>
        </p:nvSpPr>
        <p:spPr>
          <a:xfrm>
            <a:off x="1390157" y="1201660"/>
            <a:ext cx="303561" cy="52349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4D6B7A-C596-BC46-9F4E-D1EE12D37847}"/>
              </a:ext>
            </a:extLst>
          </p:cNvPr>
          <p:cNvSpPr txBox="1"/>
          <p:nvPr/>
        </p:nvSpPr>
        <p:spPr>
          <a:xfrm>
            <a:off x="9338940" y="2521059"/>
            <a:ext cx="266113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State with the maximum ABV beer is Colorado (12.8%).</a:t>
            </a:r>
          </a:p>
          <a:p>
            <a:r>
              <a:rPr lang="en-US" sz="1600" dirty="0"/>
              <a:t>This is Upslope Brewing Company’s Lee Hill Series Vol.5- Belgian Style </a:t>
            </a:r>
            <a:r>
              <a:rPr lang="en-US" sz="1600" dirty="0" err="1"/>
              <a:t>Quadrupel</a:t>
            </a:r>
            <a:r>
              <a:rPr lang="en-US" sz="1600" dirty="0"/>
              <a:t> Ale.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7E5381-5760-B34D-84A8-1015561480CB}"/>
              </a:ext>
            </a:extLst>
          </p:cNvPr>
          <p:cNvSpPr txBox="1"/>
          <p:nvPr/>
        </p:nvSpPr>
        <p:spPr>
          <a:xfrm>
            <a:off x="2812732" y="311725"/>
            <a:ext cx="5574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Max ABV By State</a:t>
            </a:r>
          </a:p>
        </p:txBody>
      </p:sp>
    </p:spTree>
    <p:extLst>
      <p:ext uri="{BB962C8B-B14F-4D97-AF65-F5344CB8AC3E}">
        <p14:creationId xmlns:p14="http://schemas.microsoft.com/office/powerpoint/2010/main" val="3238541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A3D920-DDEA-0443-AE72-8A48E2FF6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856" y="1068298"/>
            <a:ext cx="8622236" cy="544680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61937F-D4B7-7F42-B653-CCF230A43A24}"/>
              </a:ext>
            </a:extLst>
          </p:cNvPr>
          <p:cNvSpPr/>
          <p:nvPr/>
        </p:nvSpPr>
        <p:spPr>
          <a:xfrm>
            <a:off x="6616784" y="1174207"/>
            <a:ext cx="303561" cy="52349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E65A2A-65DF-674C-8C0E-678310D5F345}"/>
              </a:ext>
            </a:extLst>
          </p:cNvPr>
          <p:cNvSpPr txBox="1"/>
          <p:nvPr/>
        </p:nvSpPr>
        <p:spPr>
          <a:xfrm>
            <a:off x="9118463" y="3129978"/>
            <a:ext cx="27046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State with the maximum IBU beer is Oregon (138 IBU).</a:t>
            </a:r>
          </a:p>
          <a:p>
            <a:r>
              <a:rPr lang="en-US" sz="1600" dirty="0"/>
              <a:t>This is Astoria Brewing Company’s Bitter Bitch Imperial IPA.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4124FC-CD5E-974C-9B80-FD7DBEF06F82}"/>
              </a:ext>
            </a:extLst>
          </p:cNvPr>
          <p:cNvSpPr txBox="1"/>
          <p:nvPr/>
        </p:nvSpPr>
        <p:spPr>
          <a:xfrm>
            <a:off x="2812732" y="311725"/>
            <a:ext cx="5574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Max IBU By State</a:t>
            </a:r>
          </a:p>
        </p:txBody>
      </p:sp>
    </p:spTree>
    <p:extLst>
      <p:ext uri="{BB962C8B-B14F-4D97-AF65-F5344CB8AC3E}">
        <p14:creationId xmlns:p14="http://schemas.microsoft.com/office/powerpoint/2010/main" val="131533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7719EF-41A2-0547-9ACE-5A8B791A9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72" y="1549977"/>
            <a:ext cx="8197215" cy="43936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C4936D-264C-B64B-929A-154F680A2AD4}"/>
              </a:ext>
            </a:extLst>
          </p:cNvPr>
          <p:cNvSpPr txBox="1"/>
          <p:nvPr/>
        </p:nvSpPr>
        <p:spPr>
          <a:xfrm>
            <a:off x="8605465" y="1818209"/>
            <a:ext cx="33140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71450">
              <a:buFont typeface="Arial" panose="020B0604020202020204" pitchFamily="34" charset="0"/>
              <a:buChar char="•"/>
            </a:pPr>
            <a:r>
              <a:rPr lang="en-US" sz="1600" dirty="0"/>
              <a:t>The distribution of ABV is right skewed. </a:t>
            </a:r>
          </a:p>
          <a:p>
            <a:pPr marL="285750" indent="-1714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171450">
              <a:buFont typeface="Arial" panose="020B0604020202020204" pitchFamily="34" charset="0"/>
              <a:buChar char="•"/>
            </a:pPr>
            <a:r>
              <a:rPr lang="en-US" sz="1600" dirty="0"/>
              <a:t>Beers with ABV around 5% has the most counts. </a:t>
            </a:r>
          </a:p>
          <a:p>
            <a:pPr marL="285750" indent="-1714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171450">
              <a:buFont typeface="Arial" panose="020B0604020202020204" pitchFamily="34" charset="0"/>
              <a:buChar char="•"/>
            </a:pPr>
            <a:r>
              <a:rPr lang="en-US" sz="1600" dirty="0"/>
              <a:t>The maximum ABV is 12.8%.</a:t>
            </a:r>
          </a:p>
          <a:p>
            <a:pPr marL="285750" indent="-1714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171450">
              <a:buFont typeface="Arial" panose="020B0604020202020204" pitchFamily="34" charset="0"/>
              <a:buChar char="•"/>
            </a:pPr>
            <a:r>
              <a:rPr lang="en-US" sz="1600" dirty="0"/>
              <a:t>Minimum ABV is 0.1%.</a:t>
            </a:r>
          </a:p>
          <a:p>
            <a:pPr marL="285750" indent="-1714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171450">
              <a:buFont typeface="Arial" panose="020B0604020202020204" pitchFamily="34" charset="0"/>
              <a:buChar char="•"/>
            </a:pPr>
            <a:r>
              <a:rPr lang="en-US" sz="1600" dirty="0"/>
              <a:t>Median ABV is 5.6%.</a:t>
            </a:r>
          </a:p>
          <a:p>
            <a:pPr marL="285750" indent="-1714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171450">
              <a:buFont typeface="Arial" panose="020B0604020202020204" pitchFamily="34" charset="0"/>
              <a:buChar char="•"/>
            </a:pPr>
            <a:r>
              <a:rPr lang="en-US" sz="1600" dirty="0"/>
              <a:t>Mean ABV is 5.98%. </a:t>
            </a:r>
          </a:p>
          <a:p>
            <a:pPr marL="285750" indent="-1714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171450">
              <a:buFont typeface="Arial" panose="020B0604020202020204" pitchFamily="34" charset="0"/>
              <a:buChar char="•"/>
            </a:pPr>
            <a:r>
              <a:rPr lang="en-US" sz="1600" dirty="0"/>
              <a:t>Standard deviation of ABV is 1.35%.</a:t>
            </a:r>
          </a:p>
          <a:p>
            <a:pPr marL="285750" indent="-1714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171450">
              <a:buFont typeface="Arial" panose="020B0604020202020204" pitchFamily="34" charset="0"/>
              <a:buChar char="•"/>
            </a:pPr>
            <a:r>
              <a:rPr lang="en-US" sz="1600" dirty="0"/>
              <a:t>2410 total beers counted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30F7BD-EC21-CA44-BABC-F33FD22EC10A}"/>
              </a:ext>
            </a:extLst>
          </p:cNvPr>
          <p:cNvSpPr txBox="1"/>
          <p:nvPr/>
        </p:nvSpPr>
        <p:spPr>
          <a:xfrm>
            <a:off x="3030941" y="423143"/>
            <a:ext cx="5574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algn="ctr"/>
            <a:r>
              <a:rPr lang="en-US" sz="3200" dirty="0"/>
              <a:t>Distribution of ABV</a:t>
            </a:r>
          </a:p>
        </p:txBody>
      </p:sp>
    </p:spTree>
    <p:extLst>
      <p:ext uri="{BB962C8B-B14F-4D97-AF65-F5344CB8AC3E}">
        <p14:creationId xmlns:p14="http://schemas.microsoft.com/office/powerpoint/2010/main" val="243963473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3534</TotalTime>
  <Words>829</Words>
  <Application>Microsoft Macintosh PowerPoint</Application>
  <PresentationFormat>Widescreen</PresentationFormat>
  <Paragraphs>117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Helvetica</vt:lpstr>
      <vt:lpstr>Tw Cen MT</vt:lpstr>
      <vt:lpstr>Droplet</vt:lpstr>
      <vt:lpstr>beer and brewery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 DATA ANALYSIS</dc:title>
  <dc:creator>tt i</dc:creator>
  <cp:lastModifiedBy>tt i</cp:lastModifiedBy>
  <cp:revision>43</cp:revision>
  <dcterms:created xsi:type="dcterms:W3CDTF">2020-10-11T19:25:28Z</dcterms:created>
  <dcterms:modified xsi:type="dcterms:W3CDTF">2020-10-17T03:54:36Z</dcterms:modified>
</cp:coreProperties>
</file>

<file path=docProps/thumbnail.jpeg>
</file>